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04" r:id="rId3"/>
    <p:sldId id="279" r:id="rId4"/>
    <p:sldId id="280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305" r:id="rId16"/>
    <p:sldId id="292" r:id="rId17"/>
    <p:sldId id="293" r:id="rId18"/>
    <p:sldId id="318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6" r:id="rId30"/>
    <p:sldId id="307" r:id="rId31"/>
    <p:sldId id="319" r:id="rId32"/>
    <p:sldId id="320" r:id="rId33"/>
    <p:sldId id="308" r:id="rId34"/>
    <p:sldId id="321" r:id="rId35"/>
    <p:sldId id="309" r:id="rId36"/>
    <p:sldId id="310" r:id="rId37"/>
    <p:sldId id="322" r:id="rId38"/>
    <p:sldId id="311" r:id="rId39"/>
    <p:sldId id="323" r:id="rId40"/>
    <p:sldId id="312" r:id="rId41"/>
    <p:sldId id="324" r:id="rId42"/>
    <p:sldId id="313" r:id="rId43"/>
    <p:sldId id="325" r:id="rId44"/>
    <p:sldId id="314" r:id="rId45"/>
    <p:sldId id="31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6-17T12:47:15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20687 16247,'25'0,"0"0,0 0,-25 0,24 0,1 0,0 0,-25 0,25 0,-25 0,0 0,25 25,-1-25,-24 25,25-25,25 24,-50-24,25 0,-1 25,-24-25,25 0,-25 0,25 25,25 0,-50-25,24 0,1 0,0 0,-25 0,25 0,0 0,-1 0,-24 0,25 25,0-25,0 0,-25 0,25 0,-1 0,1 0,-25 0,25 25,0-25,0 0,-1 0,1 0,25 24,-50-24,49 0,-24 0,0 0,25 25,-50-25,25 0,-1 0,1 25,0-25,0 0,0 0,-1 0,1 0,0 0,-25 0,25 0,0 0,-1 0,-24 0,25 0,25 25,-25-25,-25 0,49 0,1 25,-25-25,-25 0,24 0,1 0,25 24,-50-24,25 0,-1 0,1 0,-25 0,25 0,49 50,-74-50,50 0,-25 0,-25 0,49 0,-24 25,0-25,0 0</inkml:trace>
  <inkml:trace contextRef="#ctx0" brushRef="#br0" timeOffset="4545">21134 15925,'0'0,"0"24,-25-24,25 0,-50 0,25 0,1 25,-1-25,25 0,-25 25,0-25,-24 0,49 0,-25 0,-25 0,25 0,1 0,-26 0,50 0,-75 25,51-25,24 0,-25 0,25 25,-25-25,0 0,0 0,25 0,-24 0,-26 0,50 0,-25 0,0 0,1 0,24 0,-50 0,0 0,50 0,-49 0,-1 0,50 0,-49 0,49 0,-25 0,25 0,0 0,25 0,-1 0,26 24,-50 1,25 0,-25 0,0-25,0 25,25 24,-25-49,24 25,-24-25,25 25,-25 0,25-25,-25 24,25 1,-25 0,0 50,49-75,-24 49,0-49,0 50,-25-25,25-25,-25 24,0-24,24 25,1 0,-25-25,25 25,-25-25,0 25</inkml:trace>
  <inkml:trace contextRef="#ctx0" brushRef="#br0" timeOffset="9723.5">20811 16297,'-25'0,"1"0,-1 0,25 0,-25 0,0 0,0 0,25 0,-25 0,1 0,-1 0,25-25,-25 0,25 25,-25 0,25 0,-25-25,1 25,-1 0,0-25,25 25,0-24,-25-1,25 25,-25 0,25 0,-24-25,-1 25,25 0,-25-25,0 25,0 0,25-25,-24 25,24 0,0 0,0 0,24 0,1 25,0-25,0 0,0 0,-1 0,1 0,-25 0,25 0,-25 0,25 0,0 25,-1-25,-24 0,25 0,0 0,0 0,-25 0,25 0,-1 0,1 0,-25 25,50 0,-25-1,0-24,-25 25</inkml:trace>
  <inkml:trace contextRef="#ctx0" brushRef="#br0" timeOffset="18410.5">20588 16297,'0'-50,"-25"50,25-25,-25 25,25 0,-25 0,1 0,24-25,0 25,24 0,-24 0,50 0,-50 0,25 0,-25 0,25 0,24 0,-49 0,25 25,0 0,-25-25,0 0,-25 0,0 0,0 0,1 0,-26 0,50 0,-50-25,50 25,-24 0,24 0,-25 0,25-25,-25 25,0 0,25 0,0 0,0 0,25 0,25 0,-50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6-18T14:30:46.90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19447 13618,'0'-25,"0"25,25 0,49-25,-49 25,-25 0,50 0,-50 0,49-25,-24 25,0 0,0 0,-1 0,1 0,-25 0,25 0,0 0,0 0,-1 0,1 0,0 0,0 0,0 0,-1 0,-24 0,50 0,-25 0,0 0,24 0,-24 0,-25 0,50 0,-26 0,26 0,-25 0,24 0,-24 0,0 0,25 0,-26 0,26 0,-25 0,0 0,24 0,-24 0,25 0,-1 0,1 0,-25 0,0 0,-1 0,1 0,25 0,-1 0,-24 0,0 0,49 0,-49 0,25 0,-25 0,-1 0,1 0,0 0,-25 0,25 0,0 0,-1 0,-24 0,25 0,0 0,0 0,0 0,24 0,1 0,-1 0,1 0,-25 0,25 0,-26 0,-24 0,25 0,0 0,-25-24</inkml:trace>
  <inkml:trace contextRef="#ctx0" brushRef="#br0" timeOffset="2563">19670 14238,'0'0,"0"0,25 0,0 0,0 0,-25 0,0 0,24 0,-24 0,50 0,-25 0,24 0,-24 0,0 0,0 0,0 0,-25 0,24 0,1 0,0 0,-25 0,25 0,0 0,-1 0,-24 0,75 0,-50 0,24 0,-24 0,25 0,-26 0,51 0,-50 0,24 0,-24 0,0 0,24 0,-24 0,50 0,-50 0,24 0,-24 0,49 0,-74 0,25 0,25 0,-50 0,25 0,-1 0,1 0,0 0,0 0,0 0,-1 0,1 0,0 0,0 0,0 0,-1 0,1 0,25 0,-25 0,-1 0,1 0,-25 0,25 0,0 0,24 0,-24 0,25 0,-25 0,24 0,-24 0,0 0,0 0,0 0,-1-25</inkml:trace>
  <inkml:trace contextRef="#ctx0" brushRef="#br0" timeOffset="7512">20017 13022,'0'0,"0"0,0 25,-24 0,24-25,0 25,-25 0,25-25,-25 0,0 0,25 0,-25 0,25 0,-49 0,49 24,-25-24,0 0,-24 25,49-25,-25 0,0 0,0 25,0 0,-24 0,49-25,-50 25,25-1,0-24,1 25,24-25,0 50,0-50,-25 0,0 0,25 0,0 0,-25 25,25-1,-49 51,24-75,25 49,-50-24,1 0,24 0,-25 24,50-24,0 0,-49-25,49 25,-25 49,0-74,25 0,-25 25,0 0,1-25,24 0,-25 25,0-25,-25 24,50 1,0-25,0 25,0-25,0 50,0-50,0 24,25 51,-25-75,25 25,0-1,-25 1,25-25,-25 25,24-25,1 50,0-50,-25 24,25-24,0 25,24 25,-24-25,49 24,-74-49,25 25,25 0,-25 25,24-50,1 24,-25 1,24-25,-24 25,0 0,-25-25,50 0,-50 49,24-49,26 0,-50 0,25 25,24-25,-24 25,-25 0,25-25,0 0,0 25,-1-25,-24 0,50 49,-50-49,50 25,-26 0,1-25,25 49,-50-49,25 25,24 0,-49-25</inkml:trace>
  <inkml:trace contextRef="#ctx0" brushRef="#br0" timeOffset="10044">19769 14337,'-24'-25,"24"25,-25 0,25 0,-50 0,50 0,-25 0</inkml:trace>
  <inkml:trace contextRef="#ctx0" brushRef="#br0" timeOffset="12524">19521 14238,'0'0,"50"0,-50 0,25 0,-25 0,49 0,-49 0,25 0,-25 0,50 0,-50 0,25 0,-25 0,49 0,-24-25,0 25,0 0,-25 0,24 0,-24 0,0 0,0 0,-24 0,-1 0,0 0,25 0,-25 0,0 0,1 0,-1 0,0 25,25-25,-50 0,50 0,-49 0,24 0,25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6-18T14:36:02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11038 16371,'0'-25,"0"25,0-25,25 25,0 0,-1-49,1 49,-25-25,25 0,25 0,-25 25,-25-24,24 24,-24 0,50-25,-25 25,-25 0,49-25,-24 0,0 0,25 25,-50 0,24-24,-24 24,50-25,-50 0,50 25,-50 0,24 0,-24 0,0-25,25 25,0-25,-25 1,25 24,-25-25,25 25,-25-25,24 0,1 25,-25-25,25 25,-25-24,25 24,0 0,-25 0,24-25,-24 0,50 0,-50 25,25-25,-25 25,25 0,-1-24,1 24,-25-25,0 25,25-25,0 25,-25-25,25 25,-25-25</inkml:trace>
  <inkml:trace contextRef="#ctx0" brushRef="#br0" timeOffset="2602">11782 15528,'0'0,"50"0,-25 0,-25 0,24 0,1 0,0 0,-25 0,25 0,0 0,-1 0,-24 0,25 0,0 0,0 0,-25 0,25 0,24 0,-49-25,25 25,0 0,0 0,-25 0,25 0,-25-25,0 25,0 0,0 25,0 0,0 0,0-1,0 1,-25 0,0 0,25-25,0 49,-25-24,25-25,0 25</inkml:trace>
  <inkml:trace contextRef="#ctx0" brushRef="#br0" timeOffset="10080">18951 15900,'0'0,"-25"0,0 0,25 0,-25 0,1 0,-26 0,50 0,-25 0,0 0,1 0,24-25,-25 0,0 25,0-25,0 1,25 24,0-25</inkml:trace>
  <inkml:trace contextRef="#ctx0" brushRef="#br0" timeOffset="12720">18678 15875,'0'-25,"-25"0,25 25,-25 0,25 0,-49 0,24 0,0-24,25-1,-25 25,25 0,-49 0,49 0,-25-25,25 25,-25-50,0 50,25-24,0-1,-25-25,1 25,24 1,0 24,0-25</inkml:trace>
  <inkml:trace contextRef="#ctx0" brushRef="#br0" timeOffset="15031">18256 15850,'0'0,"25"0,-25 0,25-25,-25 1,0-1,0 25,0-25,0 0,0 0,0 25,0-24,0-1,0 0,0 25,0-25,0 0,-25 1,25 24,0-25,0 25,0-50,0 50,0-25,0 1,0-1,25 25,-25 0,25 0,-25 25,24-25,1 0,0 0,-25 24,25-24,0 25,-1-25,-24 0,25 0,0 0,0 0,-25 0,50 25,-50-25,24 25,-24-25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6-18T14:40:26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5333 14585,'0'0,"0"0,25 0,0 0,-25 0,24 0,1 0,0 0,-25 0,25 0,0 0,-1 0,-24 0,25 0,0 0,0 0,0-25,-1 25,1 0,0 0,0-24,0 24,24-25,-49 25,0 0,25 0,25 0,-1 0,-24 0,50 0,-51 25,1-25,25 0,-50 0</inkml:trace>
  <inkml:trace contextRef="#ctx0" brushRef="#br0" timeOffset="2492">5978 14312,'0'0,"0"25,25-25,0 0,-1 25,1-25,0 0,-25 25,25 0,-25-25,25 24,-1-24,-24 0,25 0,-25 0,25 25,0 0,-25-25,0 25,0-25,-25 25,25-25,-25 24,25 1,-25-25,1 25,24 0,-25-25,25 25,-75 24,75-49,-49 50,49-25,-25-1,25-24,-25 25,0-25,25 25,0 0,0-25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51BE7-C03C-4034-B984-B276E562F41E}" type="datetimeFigureOut">
              <a:rPr lang="en-IN" smtClean="0"/>
              <a:pPr/>
              <a:t>30-07-2020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7D030-3069-4A39-B56C-DEA187AA4A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54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B90B-7A3B-4296-90D8-5B903B5FBC29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97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D6D48-8BC7-4D58-B2CC-69B711A5B41E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05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4EDEC-E323-4517-9837-81150510DAFF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87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0D832-1B67-4BE2-B2A6-5193477152FC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69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A1CD-F53F-448C-9CB0-2D2A543EFE6D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53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AADE-D9E0-4021-BDC0-2C6156C6085E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16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75DA-5C2E-4C89-8C12-240CEDD34847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57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5F98-AB34-464F-8027-EAD285C6CFD3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31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BFC9-CC06-4527-9AC6-49D269774033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093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663E-9293-4CE4-8477-1688C6FC2E23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95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4E1B-B322-44F3-943A-64B124AC7A33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70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D3A2-3F1E-4032-8A61-D89F09FDAFF3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24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6F700-6ABC-4AFE-BE1E-6C48F2B48B4A}" type="datetime1">
              <a:rPr lang="en-IN" smtClean="0"/>
              <a:pPr/>
              <a:t>30-07-2020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E8E92-4C40-44F4-8656-4860A4A7CC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1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16.emf"/><Relationship Id="rId4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990600"/>
            <a:ext cx="6477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Strength of Materials</a:t>
            </a:r>
            <a:endParaRPr lang="en-US" sz="32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Module 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G.Venkatachalam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Professor / SMEC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VIT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Chennai Campus</a:t>
            </a:r>
          </a:p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Chennai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D68BC-065D-4725-BBF5-63999C2333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8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177" y="637234"/>
            <a:ext cx="4761361" cy="55566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09890" y="5145206"/>
            <a:ext cx="3330262" cy="7509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Shear stress &amp; complementary shear stress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06269" y="807493"/>
            <a:ext cx="3957850" cy="3886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– magnitude; D – direction; P - plane</a:t>
            </a:r>
            <a:endParaRPr lang="en-IN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12416" y="2718180"/>
            <a:ext cx="2196360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Stress at a point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137779" y="3043451"/>
            <a:ext cx="1078173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6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 contras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9929" y="1071361"/>
            <a:ext cx="5501897" cy="34748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24040" y="1651379"/>
            <a:ext cx="3330262" cy="10802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Steps to prove - Shear stress &amp; complementary shear stress are same </a:t>
            </a:r>
            <a:r>
              <a:rPr lang="en-US" sz="2000" b="1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inmagnitude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5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7858" y="1032724"/>
            <a:ext cx="5915550" cy="41863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52290" y="281749"/>
            <a:ext cx="3330262" cy="3994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Stress (</a:t>
            </a:r>
            <a:r>
              <a:rPr lang="el-GR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– Strain (</a:t>
            </a:r>
            <a:r>
              <a:rPr lang="el-GR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ε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curve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85872" y="1116537"/>
            <a:ext cx="2046235" cy="10802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 &amp; </a:t>
            </a:r>
            <a:r>
              <a:rPr lang="el-GR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can be recorded from experiment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434316" y="1665027"/>
            <a:ext cx="682388" cy="409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00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 contras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 contras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8800" y="621495"/>
            <a:ext cx="5718220" cy="55488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23538" y="3992818"/>
            <a:ext cx="3330262" cy="171739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Let’s consider 2 materials;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Steel &amp; Aluminium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(steel) &gt; E (Aluminium)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000" b="1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000" b="1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795360" y="4687920"/>
              <a:ext cx="1072080" cy="705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6000" y="4678560"/>
                <a:ext cx="1090800" cy="724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8680905" y="2753146"/>
            <a:ext cx="1991644" cy="3994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Meaning of E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9396484" y="3500650"/>
            <a:ext cx="545911" cy="136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66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 contras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 contras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6458" y="449605"/>
            <a:ext cx="6065260" cy="52729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61614" y="1470257"/>
            <a:ext cx="2975211" cy="10802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Meaning of shear modulus – rigidness of materials – CC’ (or) DD’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833815" y="2033516"/>
            <a:ext cx="532263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1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 contras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2953" y="578811"/>
            <a:ext cx="7683926" cy="53885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78336" y="5967188"/>
            <a:ext cx="2116748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 effect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01741" y="5764740"/>
            <a:ext cx="2116748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Geometry effect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973680" y="5545440"/>
              <a:ext cx="2849040" cy="348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4320" y="5536080"/>
                <a:ext cx="2867760" cy="3672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/>
        </p:nvSpPr>
        <p:spPr>
          <a:xfrm>
            <a:off x="369416" y="4754797"/>
            <a:ext cx="1500328" cy="12777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Internal resistance beyond yield point</a:t>
            </a:r>
            <a:endParaRPr lang="en-IN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1919880" y="5152320"/>
              <a:ext cx="330840" cy="205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520" y="5142960"/>
                <a:ext cx="349560" cy="2246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/>
          <p:cNvSpPr/>
          <p:nvPr/>
        </p:nvSpPr>
        <p:spPr>
          <a:xfrm>
            <a:off x="9307008" y="785561"/>
            <a:ext cx="2320888" cy="198451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- origin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– Yield point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– upper yield point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 – Ultimate point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 – Failure point</a:t>
            </a:r>
            <a:endParaRPr lang="en-IN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10989" y="4088340"/>
            <a:ext cx="2385142" cy="7509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Crack forms when loading is at C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447964" y="4380931"/>
            <a:ext cx="79157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88861" y="281749"/>
            <a:ext cx="5868536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Stress (</a:t>
            </a:r>
            <a:r>
              <a:rPr lang="el-GR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– Strain (</a:t>
            </a:r>
            <a:r>
              <a:rPr lang="el-GR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ε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curve – more information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6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 contras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 contras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3262" y="651891"/>
            <a:ext cx="6884507" cy="4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 contras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0614" y="523607"/>
            <a:ext cx="6369457" cy="5477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56880" y="785561"/>
            <a:ext cx="2320888" cy="158556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– Young’s modulus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 – Shear modulus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 – Bulk modulus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Poisson’s ratio</a:t>
            </a:r>
          </a:p>
        </p:txBody>
      </p:sp>
      <p:sp>
        <p:nvSpPr>
          <p:cNvPr id="5" name="Rectangle 4"/>
          <p:cNvSpPr/>
          <p:nvPr/>
        </p:nvSpPr>
        <p:spPr>
          <a:xfrm>
            <a:off x="356349" y="3462797"/>
            <a:ext cx="1295030" cy="98142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Range of Poisson’s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78675" y="3794077"/>
            <a:ext cx="79157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68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5000" contrast="10000"/>
          </a:blip>
          <a:srcRect/>
          <a:stretch>
            <a:fillRect/>
          </a:stretch>
        </p:blipFill>
        <p:spPr bwMode="auto">
          <a:xfrm>
            <a:off x="1981342" y="383915"/>
            <a:ext cx="192405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lum bright="5000" contrast="10000"/>
          </a:blip>
          <a:srcRect/>
          <a:stretch>
            <a:fillRect/>
          </a:stretch>
        </p:blipFill>
        <p:spPr bwMode="auto">
          <a:xfrm>
            <a:off x="5010080" y="573206"/>
            <a:ext cx="25812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67035" y="2848647"/>
            <a:ext cx="4324834" cy="3994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Range of Poisson’s ratio: -1&lt;</a:t>
            </a:r>
            <a:r>
              <a:rPr lang="el-GR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&lt;0.5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55662" y="3738026"/>
            <a:ext cx="2930487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Poisson’s ratio is (-) 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9870" y="4422689"/>
            <a:ext cx="3316406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Poisson’s ratio is (ZERO)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57937" y="5173316"/>
            <a:ext cx="2930487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Poisson’s ratio is (+) </a:t>
            </a:r>
          </a:p>
        </p:txBody>
      </p:sp>
      <p:sp>
        <p:nvSpPr>
          <p:cNvPr id="9" name="Rectangle 8"/>
          <p:cNvSpPr/>
          <p:nvPr/>
        </p:nvSpPr>
        <p:spPr>
          <a:xfrm>
            <a:off x="6878472" y="3781244"/>
            <a:ext cx="2308746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is (+)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8860" y="4479554"/>
            <a:ext cx="2308746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is (ZERO)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30622" y="5175590"/>
            <a:ext cx="2308746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is (-)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95331" y="3944202"/>
            <a:ext cx="1364776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93140" y="4628865"/>
            <a:ext cx="1364776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43014" y="5352196"/>
            <a:ext cx="1364776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 contras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4383" y="668024"/>
            <a:ext cx="7648709" cy="52493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22510" y="2566593"/>
            <a:ext cx="2764439" cy="10802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Factor of safety – important for design engineers – WHY???</a:t>
            </a:r>
          </a:p>
        </p:txBody>
      </p:sp>
    </p:spTree>
    <p:extLst>
      <p:ext uri="{BB962C8B-B14F-4D97-AF65-F5344CB8AC3E}">
        <p14:creationId xmlns:p14="http://schemas.microsoft.com/office/powerpoint/2010/main" val="30586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2247900" y="1373300"/>
            <a:ext cx="7696200" cy="3507793"/>
          </a:xfrm>
        </p:spPr>
        <p:txBody>
          <a:bodyPr/>
          <a:lstStyle/>
          <a:p>
            <a:pPr algn="just" eaLnBrk="1" hangingPunct="1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Rigid body (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Mechanics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body (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 of Materials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Elastic Deformation</a:t>
            </a:r>
          </a:p>
          <a:p>
            <a:pPr algn="just" eaLnBrk="1" hangingPunct="1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Plastic Deformation</a:t>
            </a:r>
          </a:p>
          <a:p>
            <a:pPr algn="just" eaLnBrk="1" hangingPunct="1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 (Internal Resistance)</a:t>
            </a:r>
          </a:p>
          <a:p>
            <a:pPr algn="just" eaLnBrk="1" hangingPunct="1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 of Strength, Hardness, Toughness, Rigidness, Stiffness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3443BB6-6F32-4DAB-844D-96D03EEE8543}" type="slidenum">
              <a:rPr 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</a:t>
            </a:fld>
            <a:endParaRPr 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49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 contras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435" y="719130"/>
            <a:ext cx="7376010" cy="4592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19483" y="1472498"/>
            <a:ext cx="1920553" cy="85356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1m steel rule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feet steel rule</a:t>
            </a:r>
            <a:endParaRPr lang="en-US" sz="20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58486" y="396599"/>
            <a:ext cx="2764439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stiff – which one?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8714096" y="1125941"/>
            <a:ext cx="545911" cy="136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009865" y="1474773"/>
            <a:ext cx="1920553" cy="85356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1feet paper rule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feet steel rule</a:t>
            </a:r>
            <a:endParaRPr lang="en-US" sz="20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10285865" y="1141863"/>
            <a:ext cx="545911" cy="136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949053" y="2730371"/>
            <a:ext cx="1920553" cy="3994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feet steel rule</a:t>
            </a:r>
            <a:endParaRPr lang="en-US" sz="20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8620836" y="2518014"/>
            <a:ext cx="366218" cy="22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957581" y="2705347"/>
            <a:ext cx="1920553" cy="3994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feet steel rule</a:t>
            </a:r>
            <a:endParaRPr lang="en-US" sz="20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10629364" y="2492990"/>
            <a:ext cx="366218" cy="22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06373" y="5530436"/>
            <a:ext cx="4085997" cy="85356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 – opposite of stiffness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 = 1/</a:t>
            </a:r>
            <a:r>
              <a:rPr lang="el-GR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Κ</a:t>
            </a:r>
            <a:endParaRPr lang="en-US" sz="20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978624" y="3920001"/>
            <a:ext cx="1424684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Geometry</a:t>
            </a:r>
            <a:endParaRPr lang="en-US" sz="20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082653" y="3908628"/>
            <a:ext cx="1668069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8566245" y="3461984"/>
            <a:ext cx="545911" cy="136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10383672" y="3491555"/>
            <a:ext cx="545911" cy="136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7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 contras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1787" y="1029943"/>
            <a:ext cx="7848125" cy="41838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34519" y="273769"/>
            <a:ext cx="5377218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 stress / strain &amp; True stress / strain</a:t>
            </a:r>
          </a:p>
        </p:txBody>
      </p:sp>
    </p:spTree>
    <p:extLst>
      <p:ext uri="{BB962C8B-B14F-4D97-AF65-F5344CB8AC3E}">
        <p14:creationId xmlns:p14="http://schemas.microsoft.com/office/powerpoint/2010/main" val="13320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 contras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903" y="411545"/>
            <a:ext cx="7192516" cy="56294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9349" y="1174521"/>
            <a:ext cx="3480179" cy="7509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Applied load is shared by constituent materials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305265" y="1419366"/>
            <a:ext cx="1364776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46961" y="2500629"/>
            <a:ext cx="4465093" cy="7509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bonding exists between materials 1 and 2, change in dimension is same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720686" y="2950190"/>
            <a:ext cx="1364776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2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6000" contras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6628" y="1020676"/>
            <a:ext cx="5089641" cy="40430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43952" y="396601"/>
            <a:ext cx="4026090" cy="3994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Stress due to self weight</a:t>
            </a:r>
          </a:p>
        </p:txBody>
      </p:sp>
    </p:spTree>
    <p:extLst>
      <p:ext uri="{BB962C8B-B14F-4D97-AF65-F5344CB8AC3E}">
        <p14:creationId xmlns:p14="http://schemas.microsoft.com/office/powerpoint/2010/main" val="23445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5000" contras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514" y="1247122"/>
            <a:ext cx="4617400" cy="48334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70746" y="314712"/>
            <a:ext cx="4967785" cy="3994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Stress due to change in temperature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5841242" y="2252694"/>
            <a:ext cx="4053385" cy="36875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- Change in length due to </a:t>
            </a:r>
            <a:r>
              <a:rPr lang="el-GR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endParaRPr lang="en-US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59606" y="4834396"/>
            <a:ext cx="5663821" cy="7509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two different materials are joined, difference in coefficient of thermal expansion offers force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161130" y="5092888"/>
            <a:ext cx="898478" cy="11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7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3000" contras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3838" y="475252"/>
            <a:ext cx="4911236" cy="575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32812" y="874271"/>
            <a:ext cx="2238233" cy="204671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Strain energy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Resilience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Proof resilience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Strain energy density</a:t>
            </a:r>
            <a:endParaRPr lang="en-US" sz="20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94125" y="1038043"/>
            <a:ext cx="2251881" cy="3994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Toughness??</a:t>
            </a:r>
          </a:p>
        </p:txBody>
      </p:sp>
    </p:spTree>
    <p:extLst>
      <p:ext uri="{BB962C8B-B14F-4D97-AF65-F5344CB8AC3E}">
        <p14:creationId xmlns:p14="http://schemas.microsoft.com/office/powerpoint/2010/main" val="409602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3000" contras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038" y="718181"/>
            <a:ext cx="5397997" cy="47852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73672" y="1019749"/>
            <a:ext cx="3076483" cy="646331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Gradually applied load (GAL)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Suddenly applied load (SAL)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27</a:t>
            </a:fld>
            <a:endParaRPr lang="en-IN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4990" y="901137"/>
            <a:ext cx="7437145" cy="4388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741993" y="1515714"/>
            <a:ext cx="4626592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Stress doubled if ‘F’ is applied as SAL</a:t>
            </a:r>
            <a:endParaRPr lang="en-US" sz="20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29871" y="1776483"/>
            <a:ext cx="898478" cy="11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4411" y="2214024"/>
            <a:ext cx="1198729" cy="10802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‘F’ is dropped……</a:t>
            </a:r>
            <a:endParaRPr lang="en-US" sz="20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14987" y="2433850"/>
            <a:ext cx="898478" cy="11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6686" y="3976860"/>
            <a:ext cx="1769660" cy="10802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 + momentum = impact load</a:t>
            </a:r>
            <a:endParaRPr lang="en-US" sz="20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718782" y="3639406"/>
            <a:ext cx="545911" cy="136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5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5546" y="427453"/>
            <a:ext cx="4892700" cy="5748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094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9059" y="481647"/>
            <a:ext cx="4881563" cy="5426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935335" y="1449753"/>
            <a:ext cx="4651613" cy="3886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of GAL Vs SAL Vs impact load</a:t>
            </a:r>
            <a:endParaRPr lang="en-US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982271" y="1655927"/>
            <a:ext cx="898478" cy="11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7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3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95" y="4293370"/>
            <a:ext cx="6696075" cy="18002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63165" y="5496191"/>
            <a:ext cx="2790558" cy="7509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 mm = (Elastic 3 mm) + (Plastic 1 mm)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7233120" y="5733000"/>
              <a:ext cx="955800" cy="277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3760" y="5723640"/>
                <a:ext cx="974520" cy="295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/>
        </p:nvSpPr>
        <p:spPr>
          <a:xfrm>
            <a:off x="4252998" y="899170"/>
            <a:ext cx="2790558" cy="3994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Deformable body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60926" y="2031933"/>
            <a:ext cx="1724722" cy="12854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Elastic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Temporary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Recoverable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31923" y="2059230"/>
            <a:ext cx="2202393" cy="12854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Plastic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Permanent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Non-recoverable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4080684" y="1337480"/>
            <a:ext cx="736977" cy="6277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91367" y="1364776"/>
            <a:ext cx="696036" cy="655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17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51543" y="6329054"/>
            <a:ext cx="2743200" cy="365125"/>
          </a:xfrm>
        </p:spPr>
        <p:txBody>
          <a:bodyPr/>
          <a:lstStyle/>
          <a:p>
            <a:fld id="{5A23C4C9-7B39-4EA8-9FFC-0F23413E29A1}" type="slidenum">
              <a:rPr lang="en-IN" smtClean="0"/>
              <a:pPr/>
              <a:t>30</a:t>
            </a:fld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8972" y="366150"/>
            <a:ext cx="4976056" cy="575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300111" y="1599879"/>
            <a:ext cx="3491555" cy="68505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numerical / problem from module 1</a:t>
            </a:r>
            <a:endParaRPr lang="en-US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192368" y="532263"/>
            <a:ext cx="900753" cy="5581934"/>
          </a:xfrm>
          <a:prstGeom prst="righ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688242" y="1942530"/>
            <a:ext cx="609598" cy="91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31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4205783" y="1982016"/>
            <a:ext cx="3546145" cy="48750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Tutorials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32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20000" contrast="42000"/>
          </a:blip>
          <a:stretch>
            <a:fillRect/>
          </a:stretch>
        </p:blipFill>
        <p:spPr>
          <a:xfrm>
            <a:off x="602768" y="467297"/>
            <a:ext cx="11207088" cy="30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33</a:t>
            </a:fld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7991" y="866713"/>
            <a:ext cx="5589848" cy="478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84912" y="549001"/>
            <a:ext cx="529990" cy="3886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n-US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0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24000" contrast="50000"/>
          </a:blip>
          <a:stretch>
            <a:fillRect/>
          </a:stretch>
        </p:blipFill>
        <p:spPr>
          <a:xfrm>
            <a:off x="264694" y="625642"/>
            <a:ext cx="11381300" cy="474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9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35</a:t>
            </a:fld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6152" y="1139484"/>
            <a:ext cx="6124448" cy="446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84912" y="549001"/>
            <a:ext cx="529990" cy="36875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</a:t>
            </a:r>
            <a:endParaRPr lang="en-US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 contras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74512" y="941723"/>
            <a:ext cx="5982383" cy="459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84912" y="549001"/>
            <a:ext cx="529990" cy="36875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</a:t>
            </a:r>
            <a:endParaRPr lang="en-US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80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21511" y="684546"/>
            <a:ext cx="11591813" cy="37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38</a:t>
            </a:fld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 contras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44651" y="812179"/>
            <a:ext cx="6371301" cy="478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84912" y="549001"/>
            <a:ext cx="529990" cy="36875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</a:t>
            </a:r>
            <a:endParaRPr lang="en-US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6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39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10000" contrast="28000"/>
          </a:blip>
          <a:stretch>
            <a:fillRect/>
          </a:stretch>
        </p:blipFill>
        <p:spPr>
          <a:xfrm>
            <a:off x="346840" y="1129734"/>
            <a:ext cx="11477297" cy="31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115355" y="1051774"/>
            <a:ext cx="7696200" cy="518160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Time</a:t>
            </a:r>
          </a:p>
          <a:p>
            <a:pPr marL="0" indent="0" algn="just">
              <a:buNone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Static Load / Dynamic load</a:t>
            </a:r>
          </a:p>
          <a:p>
            <a:pPr marL="0" indent="0" algn="just">
              <a:buNone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Sustained load</a:t>
            </a:r>
          </a:p>
          <a:p>
            <a:pPr marL="0" indent="0" algn="just">
              <a:buNone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Gradually (GAL) / Suddenly applied load (SAL)</a:t>
            </a:r>
          </a:p>
          <a:p>
            <a:pPr marL="0" indent="0" algn="just">
              <a:buNone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Impact load (SAP + Momentum)</a:t>
            </a:r>
          </a:p>
          <a:p>
            <a:pPr algn="just">
              <a:buFontTx/>
              <a:buChar char="-"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Area</a:t>
            </a:r>
          </a:p>
          <a:p>
            <a:pPr marL="0" indent="0" algn="just">
              <a:buNone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Concentrated load</a:t>
            </a:r>
          </a:p>
          <a:p>
            <a:pPr marL="0" indent="0" algn="just">
              <a:buNone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Distributed load</a:t>
            </a:r>
          </a:p>
          <a:p>
            <a:pPr algn="just">
              <a:buFontTx/>
              <a:buChar char="-"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Location &amp; Application</a:t>
            </a:r>
          </a:p>
          <a:p>
            <a:pPr marL="0" indent="0" algn="just">
              <a:buNone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Centric load (Axial Load)</a:t>
            </a:r>
          </a:p>
          <a:p>
            <a:pPr marL="0" indent="0" algn="just">
              <a:buNone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Torsional load</a:t>
            </a:r>
          </a:p>
          <a:p>
            <a:pPr marL="0" indent="0" algn="just">
              <a:buNone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Flexural Load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51910" y="306613"/>
            <a:ext cx="3408744" cy="48750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load</a:t>
            </a:r>
            <a:endParaRPr lang="en-IN" sz="24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42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40</a:t>
            </a:fld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441670" y="774378"/>
            <a:ext cx="6168930" cy="461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84912" y="549001"/>
            <a:ext cx="529990" cy="36875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endParaRPr lang="en-US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41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19100" y="437413"/>
            <a:ext cx="11449050" cy="373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7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42</a:t>
            </a:fld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468687" y="603885"/>
            <a:ext cx="5254625" cy="565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84912" y="549001"/>
            <a:ext cx="529990" cy="36875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</a:t>
            </a:r>
            <a:endParaRPr lang="en-US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43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02" y="469541"/>
            <a:ext cx="10844012" cy="34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44</a:t>
            </a:fld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 contras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851097" y="730164"/>
            <a:ext cx="6142778" cy="487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84912" y="549001"/>
            <a:ext cx="529990" cy="36875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</a:t>
            </a:r>
            <a:endParaRPr lang="en-US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2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8E92-4C40-44F4-8656-4860A4A7CCC3}" type="slidenum">
              <a:rPr lang="en-IN" smtClean="0"/>
              <a:pPr/>
              <a:t>45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4847228" y="2732642"/>
            <a:ext cx="2113130" cy="46089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  <a:endParaRPr lang="en-US" sz="24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4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5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647700"/>
            <a:ext cx="4429125" cy="5562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86246" y="883247"/>
            <a:ext cx="2790558" cy="7509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 takes few seconds to sit in a chair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74873" y="1936400"/>
            <a:ext cx="3021258" cy="68505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 takes ZERO (or fraction of) second to sit in a chair</a:t>
            </a:r>
            <a:endParaRPr lang="en-IN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99889" y="2821232"/>
            <a:ext cx="2790558" cy="72872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 jumps &amp; sits sit in a chair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942997" y="1216607"/>
            <a:ext cx="710846" cy="6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106770" y="2279177"/>
            <a:ext cx="518615" cy="224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642746" y="3043451"/>
            <a:ext cx="996287" cy="224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54701" y="3082815"/>
            <a:ext cx="2475353" cy="7509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Load variation with time turbulent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345977" y="3552649"/>
            <a:ext cx="710846" cy="6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70623" y="4217854"/>
            <a:ext cx="2309305" cy="10802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Cyclic load – our academic </a:t>
            </a:r>
            <a:r>
              <a:rPr lang="en-US" sz="2000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calender</a:t>
            </a: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(how???)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320956" y="4714983"/>
            <a:ext cx="710846" cy="6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17334" y="5678165"/>
            <a:ext cx="3496660" cy="3994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Load applied for longer period</a:t>
            </a:r>
            <a:endParaRPr lang="en-IN" sz="20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389427" y="5909481"/>
            <a:ext cx="1348854" cy="247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57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93" y="1365161"/>
            <a:ext cx="3971925" cy="1371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54963" y="1365161"/>
            <a:ext cx="4098837" cy="270535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– same task is assigned to 2 teams (A &amp; B)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Team A – only one member (load is concentrated)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Team B – 5 members (load is distributed among 5 members)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4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96" y="871873"/>
            <a:ext cx="5297456" cy="40349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27416" y="1979310"/>
            <a:ext cx="4098837" cy="3994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Load – parallel to axis of structure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29688" y="3141655"/>
            <a:ext cx="4629966" cy="4216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Load – perpendicular to axis of structure</a:t>
            </a:r>
            <a:endParaRPr lang="en-IN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27416" y="4155876"/>
            <a:ext cx="4959784" cy="3886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Load – along the circumference of structure</a:t>
            </a:r>
            <a:endParaRPr lang="en-IN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373504" y="2238233"/>
            <a:ext cx="392948" cy="136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018663" y="3345658"/>
            <a:ext cx="710846" cy="6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453986" y="4336576"/>
            <a:ext cx="392948" cy="136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08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81162"/>
            <a:ext cx="5829300" cy="3495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10650" y="1828800"/>
            <a:ext cx="2739043" cy="36875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IR – internal resistance</a:t>
            </a:r>
            <a:endParaRPr lang="en-IN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94811" y="2690884"/>
            <a:ext cx="2739043" cy="68505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Stress</a:t>
            </a:r>
            <a:r>
              <a:rPr lang="en-I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can’t see; only calculated using formula</a:t>
            </a:r>
            <a:endParaRPr lang="en-US" b="1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17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3C4C9-7B39-4EA8-9FFC-0F23413E29A1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99" y="415409"/>
            <a:ext cx="6021860" cy="2765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408" y="3013656"/>
            <a:ext cx="5403158" cy="3212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14614" y="532263"/>
            <a:ext cx="2739043" cy="98142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– change in dimension (length) – measurable; can see if significant</a:t>
            </a:r>
            <a:endParaRPr lang="en-IN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14614" y="2240510"/>
            <a:ext cx="2739043" cy="78765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is + for tension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i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 – for compression</a:t>
            </a:r>
            <a:endParaRPr lang="en-IN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66764" y="3741762"/>
            <a:ext cx="2739043" cy="36875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C’D’ – change in position</a:t>
            </a:r>
            <a:endParaRPr lang="en-IN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281013" y="766231"/>
            <a:ext cx="710846" cy="6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346143" y="2634336"/>
            <a:ext cx="710846" cy="6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135867" y="3919315"/>
            <a:ext cx="710846" cy="6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0376" y="860132"/>
            <a:ext cx="1642453" cy="177933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 – normal /   axial stress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ε - normal /   axial strain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IN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3229" y="3387243"/>
            <a:ext cx="1642453" cy="11866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shear stress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 smtClean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γ</a:t>
            </a:r>
            <a:r>
              <a:rPr lang="en-IN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shear strain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IN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26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2847</TotalTime>
  <Words>691</Words>
  <Application>Microsoft Office PowerPoint</Application>
  <PresentationFormat>Widescreen</PresentationFormat>
  <Paragraphs>179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11377</dc:creator>
  <cp:lastModifiedBy>11377</cp:lastModifiedBy>
  <cp:revision>100</cp:revision>
  <dcterms:created xsi:type="dcterms:W3CDTF">2020-06-17T12:36:39Z</dcterms:created>
  <dcterms:modified xsi:type="dcterms:W3CDTF">2020-07-30T14:26:38Z</dcterms:modified>
</cp:coreProperties>
</file>